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82887D9-5E85-4D41-9A96-9713BE42946D}" type="datetimeFigureOut">
              <a:rPr kumimoji="1" lang="ja-JP" altLang="en-US" smtClean="0"/>
              <a:t>2020/4/9</a:t>
            </a:fld>
            <a:endParaRPr kumimoji="1" lang="ja-JP" altLang="en-US"/>
          </a:p>
        </p:txBody>
      </p:sp>
      <p:sp>
        <p:nvSpPr>
          <p:cNvPr id="4" name="スライド イメージ プレースホルダー 3"/>
          <p:cNvSpPr>
            <a:spLocks noGrp="1" noRot="1" noChangeAspect="1"/>
          </p:cNvSpPr>
          <p:nvPr>
            <p:ph type="sldImg" idx="2"/>
          </p:nvPr>
        </p:nvSpPr>
        <p:spPr>
          <a:xfrm>
            <a:off x="1979613" y="739775"/>
            <a:ext cx="27765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70F809EE-E3A9-4749-A020-84AE0274D431}" type="slidenum">
              <a:rPr kumimoji="1" lang="ja-JP" altLang="en-US" smtClean="0"/>
              <a:t>‹#›</a:t>
            </a:fld>
            <a:endParaRPr kumimoji="1" lang="ja-JP" altLang="en-US"/>
          </a:p>
        </p:txBody>
      </p:sp>
    </p:spTree>
    <p:extLst>
      <p:ext uri="{BB962C8B-B14F-4D97-AF65-F5344CB8AC3E}">
        <p14:creationId xmlns:p14="http://schemas.microsoft.com/office/powerpoint/2010/main" val="1124570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0F809EE-E3A9-4749-A020-84AE0274D431}" type="slidenum">
              <a:rPr kumimoji="1" lang="ja-JP" altLang="en-US" smtClean="0"/>
              <a:t>1</a:t>
            </a:fld>
            <a:endParaRPr kumimoji="1" lang="ja-JP" altLang="en-US"/>
          </a:p>
        </p:txBody>
      </p:sp>
    </p:spTree>
    <p:extLst>
      <p:ext uri="{BB962C8B-B14F-4D97-AF65-F5344CB8AC3E}">
        <p14:creationId xmlns:p14="http://schemas.microsoft.com/office/powerpoint/2010/main" val="4209962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2019/12/26</a:t>
            </a:r>
            <a:r>
              <a:rPr kumimoji="1" lang="ja-JP" altLang="en-US" smtClean="0"/>
              <a:t>作成</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2019/12/26</a:t>
            </a:r>
            <a:r>
              <a:rPr kumimoji="1" lang="ja-JP" altLang="en-US" smtClean="0"/>
              <a:t>作成</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2019/12/26</a:t>
            </a:r>
            <a:r>
              <a:rPr kumimoji="1" lang="ja-JP" altLang="en-US" smtClean="0"/>
              <a:t>作成</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2019/12/26</a:t>
            </a:r>
            <a:r>
              <a:rPr kumimoji="1" lang="ja-JP" altLang="en-US" smtClean="0"/>
              <a:t>作成</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en-US" altLang="ja-JP" smtClean="0"/>
              <a:t>2019/12/26</a:t>
            </a:r>
            <a:r>
              <a:rPr kumimoji="1" lang="ja-JP" altLang="en-US" smtClean="0"/>
              <a:t>作成</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en-US" altLang="ja-JP" smtClean="0"/>
              <a:t>2019/12/26</a:t>
            </a:r>
            <a:r>
              <a:rPr kumimoji="1" lang="ja-JP" altLang="en-US" smtClean="0"/>
              <a:t>作成</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en-US" altLang="ja-JP" smtClean="0"/>
              <a:t>2019/12/26</a:t>
            </a:r>
            <a:r>
              <a:rPr kumimoji="1" lang="ja-JP" altLang="en-US" smtClean="0"/>
              <a:t>作成</a:t>
            </a:r>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en-US" altLang="ja-JP" smtClean="0"/>
              <a:t>2019/12/26</a:t>
            </a:r>
            <a:r>
              <a:rPr kumimoji="1" lang="ja-JP" altLang="en-US" smtClean="0"/>
              <a:t>作成</a:t>
            </a:r>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2019/12/26</a:t>
            </a:r>
            <a:r>
              <a:rPr kumimoji="1" lang="ja-JP" altLang="en-US" smtClean="0"/>
              <a:t>作成</a:t>
            </a:r>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2019/12/26</a:t>
            </a:r>
            <a:r>
              <a:rPr kumimoji="1" lang="ja-JP" altLang="en-US" smtClean="0"/>
              <a:t>作成</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2019/12/26</a:t>
            </a:r>
            <a:r>
              <a:rPr kumimoji="1" lang="ja-JP" altLang="en-US" smtClean="0"/>
              <a:t>作成</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2019/12/26</a:t>
            </a:r>
            <a:r>
              <a:rPr kumimoji="1" lang="ja-JP" altLang="en-US" smtClean="0"/>
              <a:t>作成</a:t>
            </a:r>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ホームベース 18"/>
          <p:cNvSpPr/>
          <p:nvPr/>
        </p:nvSpPr>
        <p:spPr>
          <a:xfrm rot="5400000">
            <a:off x="-243408" y="7308304"/>
            <a:ext cx="1512168" cy="36004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002060"/>
                </a:solidFill>
                <a:latin typeface="Meiryo UI" panose="020B0604030504040204" pitchFamily="50" charset="-128"/>
                <a:ea typeface="Meiryo UI" panose="020B0604030504040204" pitchFamily="50" charset="-128"/>
              </a:rPr>
              <a:t>step5</a:t>
            </a:r>
            <a:endParaRPr kumimoji="1" lang="ja-JP" altLang="en-US" dirty="0">
              <a:solidFill>
                <a:srgbClr val="002060"/>
              </a:solidFill>
              <a:latin typeface="Meiryo UI" panose="020B0604030504040204" pitchFamily="50" charset="-128"/>
              <a:ea typeface="Meiryo UI" panose="020B0604030504040204" pitchFamily="50" charset="-128"/>
            </a:endParaRPr>
          </a:p>
        </p:txBody>
      </p:sp>
      <p:sp>
        <p:nvSpPr>
          <p:cNvPr id="16" name="ホームベース 15"/>
          <p:cNvSpPr/>
          <p:nvPr/>
        </p:nvSpPr>
        <p:spPr>
          <a:xfrm rot="5400000">
            <a:off x="-567444" y="5760132"/>
            <a:ext cx="2160240" cy="360040"/>
          </a:xfrm>
          <a:prstGeom prst="homePlat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002060"/>
                </a:solidFill>
                <a:latin typeface="Meiryo UI" panose="020B0604030504040204" pitchFamily="50" charset="-128"/>
                <a:ea typeface="Meiryo UI" panose="020B0604030504040204" pitchFamily="50" charset="-128"/>
              </a:rPr>
              <a:t>step4</a:t>
            </a:r>
            <a:endParaRPr kumimoji="1" lang="ja-JP" altLang="en-US" dirty="0">
              <a:solidFill>
                <a:srgbClr val="002060"/>
              </a:solidFill>
              <a:latin typeface="Meiryo UI" panose="020B0604030504040204" pitchFamily="50" charset="-128"/>
              <a:ea typeface="Meiryo UI" panose="020B0604030504040204" pitchFamily="50" charset="-128"/>
            </a:endParaRPr>
          </a:p>
        </p:txBody>
      </p:sp>
      <p:sp>
        <p:nvSpPr>
          <p:cNvPr id="13" name="ホームベース 12"/>
          <p:cNvSpPr/>
          <p:nvPr/>
        </p:nvSpPr>
        <p:spPr>
          <a:xfrm rot="5400000">
            <a:off x="-182295" y="4345081"/>
            <a:ext cx="1389941" cy="36004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002060"/>
                </a:solidFill>
                <a:latin typeface="Meiryo UI" panose="020B0604030504040204" pitchFamily="50" charset="-128"/>
                <a:ea typeface="Meiryo UI" panose="020B0604030504040204" pitchFamily="50" charset="-128"/>
              </a:rPr>
              <a:t>step3</a:t>
            </a:r>
            <a:endParaRPr kumimoji="1" lang="ja-JP" altLang="en-US" dirty="0">
              <a:solidFill>
                <a:srgbClr val="002060"/>
              </a:solidFill>
              <a:latin typeface="Meiryo UI" panose="020B0604030504040204" pitchFamily="50" charset="-128"/>
              <a:ea typeface="Meiryo UI" panose="020B0604030504040204" pitchFamily="50" charset="-128"/>
            </a:endParaRPr>
          </a:p>
        </p:txBody>
      </p:sp>
      <p:sp>
        <p:nvSpPr>
          <p:cNvPr id="5" name="ホームベース 4"/>
          <p:cNvSpPr/>
          <p:nvPr/>
        </p:nvSpPr>
        <p:spPr>
          <a:xfrm rot="5400000">
            <a:off x="-104039" y="3271210"/>
            <a:ext cx="1233428" cy="360040"/>
          </a:xfrm>
          <a:prstGeom prst="homePlat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002060"/>
                </a:solidFill>
                <a:latin typeface="Meiryo UI" panose="020B0604030504040204" pitchFamily="50" charset="-128"/>
                <a:ea typeface="Meiryo UI" panose="020B0604030504040204" pitchFamily="50" charset="-128"/>
              </a:rPr>
              <a:t>step2</a:t>
            </a:r>
            <a:endParaRPr kumimoji="1" lang="ja-JP" altLang="en-US" dirty="0">
              <a:solidFill>
                <a:srgbClr val="002060"/>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692696" y="1259632"/>
            <a:ext cx="5544616" cy="1446550"/>
          </a:xfrm>
          <a:prstGeom prst="rect">
            <a:avLst/>
          </a:prstGeom>
          <a:noFill/>
          <a:ln w="19050">
            <a:solidFill>
              <a:srgbClr val="002060"/>
            </a:solidFill>
          </a:ln>
        </p:spPr>
        <p:txBody>
          <a:bodyPr wrap="square" rtlCol="0">
            <a:spAutoFit/>
          </a:bodyPr>
          <a:lstStyle/>
          <a:p>
            <a:r>
              <a:rPr lang="ja-JP" altLang="en-US" sz="1100" dirty="0" smtClean="0">
                <a:latin typeface="Meiryo UI" panose="020B0604030504040204" pitchFamily="50" charset="-128"/>
                <a:ea typeface="Meiryo UI" panose="020B0604030504040204" pitchFamily="50" charset="-128"/>
              </a:rPr>
              <a:t>現在治療</a:t>
            </a:r>
            <a:r>
              <a:rPr lang="ja-JP" altLang="en-US" sz="1100" dirty="0">
                <a:latin typeface="Meiryo UI" panose="020B0604030504040204" pitchFamily="50" charset="-128"/>
                <a:ea typeface="Meiryo UI" panose="020B0604030504040204" pitchFamily="50" charset="-128"/>
              </a:rPr>
              <a:t>を担当している主治医と相談して、「がん</a:t>
            </a:r>
            <a:r>
              <a:rPr lang="ja-JP" altLang="en-US" sz="1100" dirty="0" smtClean="0">
                <a:latin typeface="Meiryo UI" panose="020B0604030504040204" pitchFamily="50" charset="-128"/>
                <a:ea typeface="Meiryo UI" panose="020B0604030504040204" pitchFamily="50" charset="-128"/>
              </a:rPr>
              <a:t>ゲノム医療外来</a:t>
            </a:r>
            <a:r>
              <a:rPr lang="ja-JP" altLang="en-US" sz="1100" dirty="0">
                <a:latin typeface="Meiryo UI" panose="020B0604030504040204" pitchFamily="50" charset="-128"/>
                <a:ea typeface="Meiryo UI" panose="020B0604030504040204" pitchFamily="50" charset="-128"/>
              </a:rPr>
              <a:t>」の予約の申込、主治医へ</a:t>
            </a:r>
            <a:r>
              <a:rPr lang="ja-JP" altLang="en-US" sz="1100" dirty="0" smtClean="0">
                <a:latin typeface="Meiryo UI" panose="020B0604030504040204" pitchFamily="50" charset="-128"/>
                <a:ea typeface="Meiryo UI" panose="020B0604030504040204" pitchFamily="50" charset="-128"/>
              </a:rPr>
              <a:t>の</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診療</a:t>
            </a:r>
            <a:r>
              <a:rPr lang="ja-JP" altLang="en-US" sz="1100" dirty="0">
                <a:latin typeface="Meiryo UI" panose="020B0604030504040204" pitchFamily="50" charset="-128"/>
                <a:ea typeface="Meiryo UI" panose="020B0604030504040204" pitchFamily="50" charset="-128"/>
              </a:rPr>
              <a:t>情報提供書、検査に使用するがん組織の検体の準備を依頼ください。必要に応じて</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画像</a:t>
            </a:r>
            <a:r>
              <a:rPr lang="ja-JP" altLang="en-US" sz="1100" dirty="0">
                <a:latin typeface="Meiryo UI" panose="020B0604030504040204" pitchFamily="50" charset="-128"/>
                <a:ea typeface="Meiryo UI" panose="020B0604030504040204" pitchFamily="50" charset="-128"/>
              </a:rPr>
              <a:t>等の検査データの準備を依頼ください。</a:t>
            </a:r>
          </a:p>
          <a:p>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地域連携室を通して、がんゲノム医療外来受診の予約を行ってください。</a:t>
            </a:r>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予約時に、「診療情報提供書」及び「検体情報チェックリスト」も</a:t>
            </a:r>
            <a:r>
              <a:rPr lang="en-US" altLang="ja-JP" sz="1100" dirty="0" smtClean="0">
                <a:latin typeface="Meiryo UI" panose="020B0604030504040204" pitchFamily="50" charset="-128"/>
                <a:ea typeface="Meiryo UI" panose="020B0604030504040204" pitchFamily="50" charset="-128"/>
              </a:rPr>
              <a:t>FAX</a:t>
            </a:r>
            <a:r>
              <a:rPr lang="ja-JP" altLang="en-US" sz="1100" dirty="0" smtClean="0">
                <a:latin typeface="Meiryo UI" panose="020B0604030504040204" pitchFamily="50" charset="-128"/>
                <a:ea typeface="Meiryo UI" panose="020B0604030504040204" pitchFamily="50" charset="-128"/>
              </a:rPr>
              <a:t>送信いただきます。</a:t>
            </a:r>
            <a:endParaRPr lang="en-US" altLang="ja-JP" sz="1100" dirty="0" smtClean="0">
              <a:latin typeface="Meiryo UI" panose="020B0604030504040204" pitchFamily="50" charset="-128"/>
              <a:ea typeface="Meiryo UI" panose="020B0604030504040204" pitchFamily="50" charset="-128"/>
            </a:endParaRPr>
          </a:p>
          <a:p>
            <a:r>
              <a:rPr kumimoji="1"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がん組織の検体は、外来受診日までに地域連携室宛にご送付いただきます。</a:t>
            </a:r>
            <a:endParaRPr kumimoji="1" lang="ja-JP" altLang="en-US" sz="1100" dirty="0">
              <a:latin typeface="Meiryo UI" panose="020B0604030504040204" pitchFamily="50" charset="-128"/>
              <a:ea typeface="Meiryo UI" panose="020B0604030504040204" pitchFamily="50" charset="-128"/>
            </a:endParaRPr>
          </a:p>
        </p:txBody>
      </p:sp>
      <p:sp>
        <p:nvSpPr>
          <p:cNvPr id="4" name="ホームベース 3"/>
          <p:cNvSpPr/>
          <p:nvPr/>
        </p:nvSpPr>
        <p:spPr>
          <a:xfrm rot="5400000">
            <a:off x="-381472" y="1973758"/>
            <a:ext cx="1788293" cy="360040"/>
          </a:xfrm>
          <a:prstGeom prst="homePlat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rgbClr val="002060"/>
                </a:solidFill>
                <a:latin typeface="Meiryo UI" panose="020B0604030504040204" pitchFamily="50" charset="-128"/>
                <a:ea typeface="Meiryo UI" panose="020B0604030504040204" pitchFamily="50" charset="-128"/>
              </a:rPr>
              <a:t>step1</a:t>
            </a:r>
            <a:endParaRPr kumimoji="1" lang="ja-JP" altLang="en-US" dirty="0">
              <a:solidFill>
                <a:srgbClr val="002060"/>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412776" y="2650430"/>
            <a:ext cx="1296144" cy="400110"/>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約１週間</a:t>
            </a:r>
            <a:endParaRPr kumimoji="1" lang="ja-JP" altLang="en-US" sz="11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692696" y="3047925"/>
            <a:ext cx="5544616" cy="769441"/>
          </a:xfrm>
          <a:prstGeom prst="rect">
            <a:avLst/>
          </a:prstGeom>
          <a:noFill/>
          <a:ln w="19050">
            <a:solidFill>
              <a:srgbClr val="002060"/>
            </a:solidFill>
          </a:ln>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予約日に診療情報提供書と画像等の検査データを持参し、がんゲノム医療外来を受診ください。</a:t>
            </a:r>
            <a:endParaRPr kumimoji="1" lang="en-US" altLang="ja-JP" sz="1100" dirty="0" smtClean="0">
              <a:latin typeface="Meiryo UI" panose="020B0604030504040204" pitchFamily="50" charset="-128"/>
              <a:ea typeface="Meiryo UI" panose="020B0604030504040204" pitchFamily="50" charset="-128"/>
            </a:endParaRPr>
          </a:p>
          <a:p>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がんゲノム遺伝子パネル検査について、詳細な説明をいたします。</a:t>
            </a:r>
            <a:endParaRPr lang="en-US" altLang="ja-JP" sz="1100" dirty="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検査の同意書をお渡ししますので、次回の外来日までに</a:t>
            </a:r>
            <a:r>
              <a:rPr lang="ja-JP" altLang="en-US" sz="1100" dirty="0">
                <a:latin typeface="Meiryo UI" panose="020B0604030504040204" pitchFamily="50" charset="-128"/>
                <a:ea typeface="Meiryo UI" panose="020B0604030504040204" pitchFamily="50" charset="-128"/>
              </a:rPr>
              <a:t>検査</a:t>
            </a:r>
            <a:r>
              <a:rPr lang="ja-JP" altLang="en-US" sz="1100" dirty="0" smtClean="0">
                <a:latin typeface="Meiryo UI" panose="020B0604030504040204" pitchFamily="50" charset="-128"/>
                <a:ea typeface="Meiryo UI" panose="020B0604030504040204" pitchFamily="50" charset="-128"/>
              </a:rPr>
              <a:t>を受けるかどうかご検討</a:t>
            </a:r>
            <a:r>
              <a:rPr lang="ja-JP" altLang="en-US" sz="1100" dirty="0">
                <a:latin typeface="Meiryo UI" panose="020B0604030504040204" pitchFamily="50" charset="-128"/>
                <a:ea typeface="Meiryo UI" panose="020B0604030504040204" pitchFamily="50" charset="-128"/>
              </a:rPr>
              <a:t>ください</a:t>
            </a:r>
            <a:r>
              <a:rPr lang="ja-JP" altLang="en-US" sz="1100" dirty="0" smtClean="0">
                <a:latin typeface="Meiryo UI" panose="020B0604030504040204" pitchFamily="50" charset="-128"/>
                <a:ea typeface="Meiryo UI" panose="020B0604030504040204" pitchFamily="50" charset="-128"/>
              </a:rPr>
              <a:t>。</a:t>
            </a:r>
            <a:endParaRPr kumimoji="1" lang="en-US" altLang="ja-JP" sz="11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692696" y="4046155"/>
            <a:ext cx="5544616" cy="769441"/>
          </a:xfrm>
          <a:prstGeom prst="rect">
            <a:avLst/>
          </a:prstGeom>
          <a:noFill/>
          <a:ln w="19050">
            <a:solidFill>
              <a:srgbClr val="002060"/>
            </a:solidFill>
          </a:ln>
        </p:spPr>
        <p:txBody>
          <a:bodyPr wrap="square" rtlCol="0">
            <a:spAutoFit/>
          </a:bodyPr>
          <a:lstStyle/>
          <a:p>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提出されたがん組織の検体を病理専門医が評価し、検査のための標本を作製する。</a:t>
            </a:r>
            <a:endParaRPr kumimoji="1" lang="en-US" altLang="ja-JP" sz="1100" dirty="0" smtClean="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endParaRPr kumimoji="1" lang="ja-JP" altLang="en-US" sz="11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412776" y="4406195"/>
            <a:ext cx="1296144" cy="400110"/>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約５～７日</a:t>
            </a:r>
            <a:endParaRPr kumimoji="1" lang="ja-JP" altLang="en-US" sz="11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692696" y="5148064"/>
            <a:ext cx="5544616" cy="1615827"/>
          </a:xfrm>
          <a:prstGeom prst="rect">
            <a:avLst/>
          </a:prstGeom>
          <a:noFill/>
          <a:ln w="19050">
            <a:solidFill>
              <a:srgbClr val="002060"/>
            </a:solidFill>
          </a:ln>
        </p:spPr>
        <p:txBody>
          <a:bodyPr wrap="square" rtlCol="0">
            <a:spAutoFit/>
          </a:bodyPr>
          <a:lstStyle/>
          <a:p>
            <a:r>
              <a:rPr lang="ja-JP" altLang="en-US" sz="1100" dirty="0">
                <a:latin typeface="Meiryo UI" panose="020B0604030504040204" pitchFamily="50" charset="-128"/>
                <a:ea typeface="Meiryo UI" panose="020B0604030504040204" pitchFamily="50" charset="-128"/>
              </a:rPr>
              <a:t>検査を受けられる場合は</a:t>
            </a:r>
            <a:r>
              <a:rPr lang="ja-JP" altLang="en-US" sz="1100" dirty="0" smtClean="0">
                <a:latin typeface="Meiryo UI" panose="020B0604030504040204" pitchFamily="50" charset="-128"/>
                <a:ea typeface="Meiryo UI" panose="020B0604030504040204" pitchFamily="50" charset="-128"/>
              </a:rPr>
              <a:t>、ご署名いただいた同意書を提出いただきます。</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（検査によっては、血液の提出が必要なため、採血を行います）</a:t>
            </a:r>
            <a:endParaRPr lang="en-US" altLang="ja-JP" sz="1400" dirty="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検査が可能な場合、当院から検査機関へ提出する。</a:t>
            </a:r>
            <a:endParaRPr kumimoji="1" lang="en-US" altLang="ja-JP" sz="1100" dirty="0" smtClean="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　　　　　　　　　（検査の種類によって期間が異なります）</a:t>
            </a:r>
            <a:endParaRPr kumimoji="1" lang="en-US" altLang="ja-JP" sz="1000" dirty="0" smtClean="0">
              <a:latin typeface="Meiryo UI" panose="020B0604030504040204" pitchFamily="50" charset="-128"/>
              <a:ea typeface="Meiryo UI" panose="020B0604030504040204" pitchFamily="50" charset="-128"/>
            </a:endParaRPr>
          </a:p>
          <a:p>
            <a:endParaRPr kumimoji="1" lang="en-US" altLang="ja-JP" sz="10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検査機関からの解析結果が返送</a:t>
            </a:r>
            <a:endParaRPr kumimoji="1" lang="ja-JP" altLang="en-US" sz="11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1412776" y="5827787"/>
            <a:ext cx="1296144" cy="400110"/>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約３～５週間</a:t>
            </a:r>
            <a:endParaRPr kumimoji="1" lang="ja-JP" altLang="en-US" sz="11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692696" y="7092280"/>
            <a:ext cx="5544616" cy="938719"/>
          </a:xfrm>
          <a:prstGeom prst="rect">
            <a:avLst/>
          </a:prstGeom>
          <a:noFill/>
          <a:ln w="19050">
            <a:solidFill>
              <a:srgbClr val="002060"/>
            </a:solidFill>
          </a:ln>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rPr>
              <a:t>エキスパートパネル（専門家によるカンファレンス）にて推奨される治療法を検討する。</a:t>
            </a:r>
            <a:endParaRPr kumimoji="1" lang="en-US" altLang="ja-JP" sz="1100" dirty="0" smtClean="0">
              <a:latin typeface="Meiryo UI" panose="020B0604030504040204" pitchFamily="50" charset="-128"/>
              <a:ea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endParaRPr>
          </a:p>
          <a:p>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がんゲノム医療外来でがん遺伝子解析の結果説明と推奨される治療法を提案いたします。</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（検査結果によっては、推奨される治療法がない場合があります）</a:t>
            </a:r>
            <a:endParaRPr kumimoji="1" lang="ja-JP" altLang="en-US" sz="11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1412776" y="7233394"/>
            <a:ext cx="1296144" cy="400110"/>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約１０日</a:t>
            </a:r>
            <a:endParaRPr kumimoji="1" lang="ja-JP" altLang="en-US" sz="1100" dirty="0">
              <a:latin typeface="Meiryo UI" panose="020B0604030504040204" pitchFamily="50" charset="-128"/>
              <a:ea typeface="Meiryo UI" panose="020B0604030504040204" pitchFamily="50" charset="-128"/>
            </a:endParaRPr>
          </a:p>
        </p:txBody>
      </p:sp>
      <p:sp>
        <p:nvSpPr>
          <p:cNvPr id="28" name="正方形/長方形 27"/>
          <p:cNvSpPr/>
          <p:nvPr/>
        </p:nvSpPr>
        <p:spPr>
          <a:xfrm>
            <a:off x="227571" y="202159"/>
            <a:ext cx="6349815" cy="769441"/>
          </a:xfrm>
          <a:prstGeom prst="rect">
            <a:avLst/>
          </a:prstGeom>
          <a:noFill/>
        </p:spPr>
        <p:txBody>
          <a:bodyPr wrap="none" lIns="91440" tIns="45720" rIns="91440" bIns="45720">
            <a:spAutoFit/>
          </a:bodyPr>
          <a:lstStyle/>
          <a:p>
            <a:pPr algn="ctr"/>
            <a:r>
              <a:rPr lang="ja-JP" altLang="en-US" sz="4400" b="1" u="sng"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eiryo UI" panose="020B0604030504040204" pitchFamily="50" charset="-128"/>
                <a:ea typeface="Meiryo UI" panose="020B0604030504040204" pitchFamily="50" charset="-128"/>
              </a:rPr>
              <a:t>がんゲノム医療外来の流れ</a:t>
            </a:r>
            <a:endParaRPr lang="ja-JP" altLang="en-US" sz="4400" b="1" u="sng"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2708920" y="8460432"/>
            <a:ext cx="3888432" cy="369332"/>
          </a:xfrm>
          <a:prstGeom prst="rect">
            <a:avLst/>
          </a:prstGeom>
          <a:noFill/>
        </p:spPr>
        <p:txBody>
          <a:bodyPr wrap="square" rtlCol="0">
            <a:spAutoFit/>
          </a:bodyPr>
          <a:lstStyle/>
          <a:p>
            <a:r>
              <a:rPr kumimoji="1" lang="ja-JP" altLang="en-US" b="1" dirty="0" smtClean="0">
                <a:solidFill>
                  <a:srgbClr val="002060"/>
                </a:solidFill>
                <a:latin typeface="Meiryo UI" panose="020B0604030504040204" pitchFamily="50" charset="-128"/>
                <a:ea typeface="Meiryo UI" panose="020B0604030504040204" pitchFamily="50" charset="-128"/>
              </a:rPr>
              <a:t>京都市立病院　がん</a:t>
            </a:r>
            <a:r>
              <a:rPr kumimoji="1" lang="ja-JP" altLang="en-US" b="1" dirty="0" smtClean="0">
                <a:solidFill>
                  <a:srgbClr val="002060"/>
                </a:solidFill>
                <a:latin typeface="Meiryo UI" panose="020B0604030504040204" pitchFamily="50" charset="-128"/>
                <a:ea typeface="Meiryo UI" panose="020B0604030504040204" pitchFamily="50" charset="-128"/>
              </a:rPr>
              <a:t>ゲノム医療外来</a:t>
            </a:r>
            <a:endParaRPr kumimoji="1" lang="ja-JP" altLang="en-US" b="1" dirty="0">
              <a:solidFill>
                <a:srgbClr val="002060"/>
              </a:solidFill>
              <a:latin typeface="Meiryo UI" panose="020B0604030504040204" pitchFamily="50" charset="-128"/>
              <a:ea typeface="Meiryo UI" panose="020B0604030504040204" pitchFamily="50" charset="-128"/>
            </a:endParaRPr>
          </a:p>
        </p:txBody>
      </p:sp>
      <p:sp>
        <p:nvSpPr>
          <p:cNvPr id="2" name="日付プレースホルダー 1"/>
          <p:cNvSpPr>
            <a:spLocks noGrp="1"/>
          </p:cNvSpPr>
          <p:nvPr>
            <p:ph type="dt" sz="half" idx="10"/>
          </p:nvPr>
        </p:nvSpPr>
        <p:spPr/>
        <p:txBody>
          <a:bodyPr/>
          <a:lstStyle/>
          <a:p>
            <a:r>
              <a:rPr kumimoji="1" lang="en-US" altLang="ja-JP" dirty="0" smtClean="0"/>
              <a:t>2020/4/1</a:t>
            </a:r>
            <a:r>
              <a:rPr kumimoji="1" lang="ja-JP" altLang="en-US" dirty="0" smtClean="0"/>
              <a:t>現在</a:t>
            </a:r>
            <a:endParaRPr kumimoji="1" lang="ja-JP" altLang="en-US" dirty="0"/>
          </a:p>
        </p:txBody>
      </p:sp>
    </p:spTree>
    <p:extLst>
      <p:ext uri="{BB962C8B-B14F-4D97-AF65-F5344CB8AC3E}">
        <p14:creationId xmlns:p14="http://schemas.microsoft.com/office/powerpoint/2010/main" val="1996513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373</TotalTime>
  <Words>322</Words>
  <Application>Microsoft Office PowerPoint</Application>
  <PresentationFormat>画面に合わせる (4:3)</PresentationFormat>
  <Paragraphs>41</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h-nakata</dc:creator>
  <cp:lastModifiedBy>h-nakata</cp:lastModifiedBy>
  <cp:revision>21</cp:revision>
  <cp:lastPrinted>2019-12-20T07:29:23Z</cp:lastPrinted>
  <dcterms:created xsi:type="dcterms:W3CDTF">2019-12-11T01:29:45Z</dcterms:created>
  <dcterms:modified xsi:type="dcterms:W3CDTF">2020-04-09T03:04:19Z</dcterms:modified>
</cp:coreProperties>
</file>